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9"/>
  </p:notesMasterIdLst>
  <p:handoutMasterIdLst>
    <p:handoutMasterId r:id="rId50"/>
  </p:handoutMasterIdLst>
  <p:sldIdLst>
    <p:sldId id="259" r:id="rId2"/>
    <p:sldId id="260" r:id="rId3"/>
    <p:sldId id="261" r:id="rId4"/>
    <p:sldId id="28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00" r:id="rId13"/>
    <p:sldId id="269" r:id="rId14"/>
    <p:sldId id="270" r:id="rId15"/>
    <p:sldId id="271" r:id="rId16"/>
    <p:sldId id="272" r:id="rId17"/>
    <p:sldId id="280" r:id="rId18"/>
    <p:sldId id="276" r:id="rId19"/>
    <p:sldId id="274" r:id="rId20"/>
    <p:sldId id="275" r:id="rId21"/>
    <p:sldId id="277" r:id="rId22"/>
    <p:sldId id="278" r:id="rId23"/>
    <p:sldId id="279" r:id="rId24"/>
    <p:sldId id="301" r:id="rId25"/>
    <p:sldId id="302" r:id="rId26"/>
    <p:sldId id="303" r:id="rId27"/>
    <p:sldId id="299" r:id="rId28"/>
    <p:sldId id="304" r:id="rId29"/>
    <p:sldId id="305" r:id="rId30"/>
    <p:sldId id="257" r:id="rId31"/>
    <p:sldId id="282" r:id="rId32"/>
    <p:sldId id="283" r:id="rId33"/>
    <p:sldId id="284" r:id="rId34"/>
    <p:sldId id="285" r:id="rId35"/>
    <p:sldId id="286" r:id="rId36"/>
    <p:sldId id="298" r:id="rId37"/>
    <p:sldId id="287" r:id="rId38"/>
    <p:sldId id="288" r:id="rId39"/>
    <p:sldId id="294" r:id="rId40"/>
    <p:sldId id="295" r:id="rId41"/>
    <p:sldId id="289" r:id="rId42"/>
    <p:sldId id="290" r:id="rId43"/>
    <p:sldId id="291" r:id="rId44"/>
    <p:sldId id="292" r:id="rId45"/>
    <p:sldId id="297" r:id="rId46"/>
    <p:sldId id="273" r:id="rId47"/>
    <p:sldId id="296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55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45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35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26" algn="l" defTabSz="9143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06" autoAdjust="0"/>
  </p:normalViewPr>
  <p:slideViewPr>
    <p:cSldViewPr>
      <p:cViewPr varScale="1">
        <p:scale>
          <a:sx n="48" d="100"/>
          <a:sy n="48" d="100"/>
        </p:scale>
        <p:origin x="-7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E15E-745B-4351-9791-A5AC4103D78A}" type="datetimeFigureOut">
              <a:rPr lang="en-US" smtClean="0"/>
              <a:pPr/>
              <a:t>8/9/2011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14005-C7E6-45A4-B511-E90378A68C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0AAB6A-D88B-4447-AA0E-698D5B24EBC5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72FC4D-12B6-4841-A36D-DCF2DF4E2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7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45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35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26" algn="l" defTabSz="9143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72FC4D-12B6-4841-A36D-DCF2DF4E24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C41FC5-3656-4F13-A157-65F719198D38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C6159F-9ED2-4208-A5E0-6C3C1962C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1.jpg"/>
          <p:cNvPicPr>
            <a:picLocks noChangeAspect="1"/>
          </p:cNvPicPr>
          <p:nvPr userDrawn="1"/>
        </p:nvPicPr>
        <p:blipFill>
          <a:blip r:embed="rId2"/>
          <a:srcRect b="34476"/>
          <a:stretch>
            <a:fillRect/>
          </a:stretch>
        </p:blipFill>
        <p:spPr bwMode="auto">
          <a:xfrm>
            <a:off x="4764" y="0"/>
            <a:ext cx="91392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1" indent="0">
              <a:buNone/>
              <a:defRPr sz="2800"/>
            </a:lvl2pPr>
            <a:lvl3pPr marL="914382" indent="0">
              <a:buNone/>
              <a:defRPr sz="2400"/>
            </a:lvl3pPr>
            <a:lvl4pPr marL="1371573" indent="0">
              <a:buNone/>
              <a:defRPr sz="2000"/>
            </a:lvl4pPr>
            <a:lvl5pPr marL="1828764" indent="0">
              <a:buNone/>
              <a:defRPr sz="2000"/>
            </a:lvl5pPr>
            <a:lvl6pPr marL="2285955" indent="0">
              <a:buNone/>
              <a:defRPr sz="2000"/>
            </a:lvl6pPr>
            <a:lvl7pPr marL="2743145" indent="0">
              <a:buNone/>
              <a:defRPr sz="2000"/>
            </a:lvl7pPr>
            <a:lvl8pPr marL="3200335" indent="0">
              <a:buNone/>
              <a:defRPr sz="2000"/>
            </a:lvl8pPr>
            <a:lvl9pPr marL="365752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91" indent="0">
              <a:buNone/>
              <a:defRPr sz="1200"/>
            </a:lvl2pPr>
            <a:lvl3pPr marL="914382" indent="0">
              <a:buNone/>
              <a:defRPr sz="9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5" indent="0">
              <a:buNone/>
              <a:defRPr sz="900"/>
            </a:lvl7pPr>
            <a:lvl8pPr marL="3200335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1DDE3A-35B7-4E70-B4BE-8DFE41F6BDA6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97C56-B0CC-41C5-93C6-0495B53940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5B099-3A6B-4AE3-8B6F-2B65BE99FD7B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89555-28FC-48B4-930D-9363C4F5C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5085A-A947-46E5-9F3F-0ADEE83B84D7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E0799-FB19-45D5-B4BF-C953421CA8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9BF8-4677-4AA6-8BDF-ECC46EEE9058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6159" y="6355773"/>
            <a:ext cx="4310922" cy="365847"/>
          </a:xfrm>
          <a:prstGeom prst="rect">
            <a:avLst/>
          </a:prstGeom>
        </p:spPr>
        <p:txBody>
          <a:bodyPr lIns="122146" tIns="61073" rIns="122146" bIns="61073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Brad Bryant, State Superintendent of Schools</a:t>
            </a:r>
          </a:p>
          <a:p>
            <a:pPr>
              <a:defRPr/>
            </a:pPr>
            <a:r>
              <a:rPr lang="en-US" smtClean="0"/>
              <a:t>“We will lead the nation in improving student achievement.”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1AFD-2044-4135-BF77-FEA72722C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1" cy="43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AAFE46-B761-40BD-A879-F139FB7AFDC7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5039"/>
            <a:ext cx="9144000" cy="7130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1" cy="43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79BF8-4677-4AA6-8BDF-ECC46EEE9058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E1AFD-2044-4135-BF77-FEA72722C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381" y="5960109"/>
            <a:ext cx="3320165" cy="800447"/>
          </a:xfrm>
          <a:prstGeom prst="rect">
            <a:avLst/>
          </a:prstGeom>
          <a:noFill/>
        </p:spPr>
        <p:txBody>
          <a:bodyPr wrap="square" lIns="122146" tIns="61073" rIns="122146" bIns="61073" rtlCol="0">
            <a:spAutoFit/>
          </a:bodyPr>
          <a:lstStyle/>
          <a:p>
            <a:r>
              <a:rPr lang="en-US" sz="1100" b="1" dirty="0" smtClean="0">
                <a:solidFill>
                  <a:srgbClr val="B39D35"/>
                </a:solidFill>
              </a:rPr>
              <a:t>Dr. John D. Barge, State School Superintendent</a:t>
            </a:r>
          </a:p>
          <a:p>
            <a:r>
              <a:rPr lang="en-US" sz="1100" i="1" dirty="0" smtClean="0">
                <a:solidFill>
                  <a:srgbClr val="B39D35"/>
                </a:solidFill>
              </a:rPr>
              <a:t>“Making Education Work for All Georgians”</a:t>
            </a:r>
          </a:p>
          <a:p>
            <a:r>
              <a:rPr lang="en-US" sz="1100" dirty="0" smtClean="0">
                <a:solidFill>
                  <a:srgbClr val="B39D35"/>
                </a:solidFill>
              </a:rPr>
              <a:t>www.gadoe.org</a:t>
            </a:r>
            <a:endParaRPr lang="en-US" sz="1100" dirty="0">
              <a:solidFill>
                <a:srgbClr val="B39D35"/>
              </a:solidFill>
            </a:endParaRPr>
          </a:p>
        </p:txBody>
      </p:sp>
      <p:pic>
        <p:nvPicPr>
          <p:cNvPr id="9" name="Picture 8" descr="DOE-LOGO-single-layer-gol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316" y="5898684"/>
            <a:ext cx="724836" cy="753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12759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7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9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31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3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5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274A35-934F-43A9-B07E-F267ABE2459E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C0EB7-28B1-4D0B-9818-13DEF94E91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599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17B71-2AF9-44CD-8E64-DFDB95B09925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C5A15-D1FD-45B0-995B-EC427F05B6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7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5" indent="0">
              <a:buNone/>
              <a:defRPr sz="1600" b="1"/>
            </a:lvl7pPr>
            <a:lvl8pPr marL="3200335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1" indent="0">
              <a:buNone/>
              <a:defRPr sz="2000" b="1"/>
            </a:lvl2pPr>
            <a:lvl3pPr marL="914382" indent="0">
              <a:buNone/>
              <a:defRPr sz="1700" b="1"/>
            </a:lvl3pPr>
            <a:lvl4pPr marL="1371573" indent="0">
              <a:buNone/>
              <a:defRPr sz="1600" b="1"/>
            </a:lvl4pPr>
            <a:lvl5pPr marL="1828764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5" indent="0">
              <a:buNone/>
              <a:defRPr sz="1600" b="1"/>
            </a:lvl7pPr>
            <a:lvl8pPr marL="3200335" indent="0">
              <a:buNone/>
              <a:defRPr sz="1600" b="1"/>
            </a:lvl8pPr>
            <a:lvl9pPr marL="36575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365923-261C-4DF5-B990-914368CD3C79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67E7-6102-46E4-BD2A-AD35B6A85F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34F208-79BD-45A8-89AB-3FE494282BDF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7B8E0-15EA-4E15-9392-AEF3DFBCD5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3/28/2011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680F9-0255-48BB-AE64-AB96CD639D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91" indent="0">
              <a:buNone/>
              <a:defRPr sz="1200"/>
            </a:lvl2pPr>
            <a:lvl3pPr marL="914382" indent="0">
              <a:buNone/>
              <a:defRPr sz="900"/>
            </a:lvl3pPr>
            <a:lvl4pPr marL="1371573" indent="0">
              <a:buNone/>
              <a:defRPr sz="900"/>
            </a:lvl4pPr>
            <a:lvl5pPr marL="1828764" indent="0">
              <a:buNone/>
              <a:defRPr sz="900"/>
            </a:lvl5pPr>
            <a:lvl6pPr marL="2285955" indent="0">
              <a:buNone/>
              <a:defRPr sz="900"/>
            </a:lvl6pPr>
            <a:lvl7pPr marL="2743145" indent="0">
              <a:buNone/>
              <a:defRPr sz="900"/>
            </a:lvl7pPr>
            <a:lvl8pPr marL="3200335" indent="0">
              <a:buNone/>
              <a:defRPr sz="900"/>
            </a:lvl8pPr>
            <a:lvl9pPr marL="36575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B08E6-434A-4840-B1B6-51D03999100E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A2BB2-DABF-4F51-9A24-F9EF162E04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aDOE PPT Logo Background.t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" y="-272597"/>
            <a:ext cx="9144001" cy="7130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1" cy="437457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1" y="6356351"/>
            <a:ext cx="1066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379BF8-4677-4AA6-8BDF-ECC46EEE9058}" type="datetime1">
              <a:rPr lang="en-US" smtClean="0"/>
              <a:pPr>
                <a:defRPr/>
              </a:pPr>
              <a:t>8/9/2011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1"/>
            <a:ext cx="609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DE1AFD-2044-4135-BF77-FEA72722C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0381" y="5960109"/>
            <a:ext cx="3320165" cy="800447"/>
          </a:xfrm>
          <a:prstGeom prst="rect">
            <a:avLst/>
          </a:prstGeom>
          <a:noFill/>
        </p:spPr>
        <p:txBody>
          <a:bodyPr wrap="square" lIns="122146" tIns="61073" rIns="122146" bIns="61073" rtlCol="0">
            <a:spAutoFit/>
          </a:bodyPr>
          <a:lstStyle/>
          <a:p>
            <a:r>
              <a:rPr lang="en-US" sz="1100" b="1" dirty="0" smtClean="0">
                <a:solidFill>
                  <a:srgbClr val="B39D35"/>
                </a:solidFill>
              </a:rPr>
              <a:t>Dr. John D. Barge, State School Superintendent</a:t>
            </a:r>
          </a:p>
          <a:p>
            <a:r>
              <a:rPr lang="en-US" sz="1100" i="1" dirty="0" smtClean="0">
                <a:solidFill>
                  <a:srgbClr val="B39D35"/>
                </a:solidFill>
              </a:rPr>
              <a:t>“Making Education Work for All Georgians”</a:t>
            </a:r>
          </a:p>
          <a:p>
            <a:r>
              <a:rPr lang="en-US" sz="1100" dirty="0" smtClean="0">
                <a:solidFill>
                  <a:srgbClr val="B39D35"/>
                </a:solidFill>
              </a:rPr>
              <a:t>www.gadoe.org</a:t>
            </a:r>
            <a:endParaRPr lang="en-US" sz="1100" dirty="0">
              <a:solidFill>
                <a:srgbClr val="B39D35"/>
              </a:solidFill>
            </a:endParaRPr>
          </a:p>
        </p:txBody>
      </p:sp>
      <p:pic>
        <p:nvPicPr>
          <p:cNvPr id="10" name="Picture 9" descr="DOE-LOGO-single-layer-gold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316" y="5898684"/>
            <a:ext cx="724836" cy="753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ctr" defTabSz="914382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3" indent="-342893" algn="l" defTabSz="9143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5" indent="-285744" algn="l" defTabSz="9143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7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8" indent="-228595" algn="l" defTabSz="9143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9" indent="-228595" algn="l" defTabSz="9143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0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0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1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5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5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6" algn="l" defTabSz="9143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wmf"/><Relationship Id="rId5" Type="http://schemas.openxmlformats.org/officeDocument/2006/relationships/image" Target="../media/image10.png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aacee.gov/cfr/index.html" TargetMode="External"/><Relationship Id="rId2" Type="http://schemas.openxmlformats.org/officeDocument/2006/relationships/hyperlink" Target="http://www.ed.gov/offices/OII/FP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ERPA@ed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nces.ed.gov/forum/ferpa_links.asp" TargetMode="External"/><Relationship Id="rId2" Type="http://schemas.openxmlformats.org/officeDocument/2006/relationships/hyperlink" Target="http://www2.ed.gov/policy/gen/guid/fpco/ferpa/lea-official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ed.gov/policy/gen/guid/fpco/brochures/elsec.pdf" TargetMode="External"/><Relationship Id="rId4" Type="http://schemas.openxmlformats.org/officeDocument/2006/relationships/hyperlink" Target="http://www.ncjrs.gov/school/hom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1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FERPA is . . 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95600"/>
            <a:ext cx="8229601" cy="2133600"/>
          </a:xfrm>
        </p:spPr>
        <p:txBody>
          <a:bodyPr/>
          <a:lstStyle/>
          <a:p>
            <a:pPr indent="0">
              <a:spcAft>
                <a:spcPts val="1200"/>
              </a:spcAft>
              <a:buNone/>
            </a:pPr>
            <a:r>
              <a:rPr lang="en-US" sz="4000" smtClean="0"/>
              <a:t>Protection for the privacy of student educational records	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Who is a “Parent?”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590802"/>
            <a:ext cx="8229601" cy="304799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4000" dirty="0" smtClean="0"/>
              <a:t>Under FERPA a “parent” is a natural or adoptive parent, a legal guardian or an individual acting as a parent in the absence of the parent or guardian.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1" y="5486401"/>
            <a:ext cx="25146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eaLnBrk="1" hangingPunct="1">
              <a:buNone/>
            </a:pPr>
            <a:r>
              <a:rPr lang="en-US" dirty="0" smtClean="0"/>
              <a:t>34 CFR </a:t>
            </a:r>
            <a:r>
              <a:rPr lang="en-US" dirty="0" smtClean="0">
                <a:latin typeface="Times New Roman"/>
                <a:cs typeface="Times New Roman"/>
              </a:rPr>
              <a:t>§</a:t>
            </a:r>
            <a:r>
              <a:rPr lang="en-US" dirty="0" smtClean="0"/>
              <a:t>99.3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FERPA Basic Propositions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80999" y="2133600"/>
            <a:ext cx="8229601" cy="31242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4000" dirty="0" smtClean="0"/>
              <a:t>FERPA prohibits schools and school districts from disclosing students’ educational records without written parental consent, unless the disclosure is authorized in the law.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personally identifiable</a:t>
            </a:r>
            <a:r>
              <a:rPr lang="en-US" baseline="0" dirty="0" smtClean="0"/>
              <a:t> </a:t>
            </a:r>
            <a:r>
              <a:rPr lang="en-US" dirty="0" smtClean="0"/>
              <a:t>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 name,</a:t>
            </a:r>
          </a:p>
          <a:p>
            <a:r>
              <a:rPr lang="en-US" dirty="0" smtClean="0"/>
              <a:t>Parent’s name</a:t>
            </a:r>
          </a:p>
          <a:p>
            <a:r>
              <a:rPr lang="en-US" dirty="0" smtClean="0"/>
              <a:t>Addresses</a:t>
            </a:r>
          </a:p>
          <a:p>
            <a:r>
              <a:rPr lang="en-US" dirty="0" smtClean="0"/>
              <a:t>Personal identifiers – SSN, GTID</a:t>
            </a:r>
          </a:p>
          <a:p>
            <a:r>
              <a:rPr lang="en-US" dirty="0" smtClean="0"/>
              <a:t>Personal characteristics that would make the student’s identity easily traceable</a:t>
            </a:r>
          </a:p>
          <a:p>
            <a:r>
              <a:rPr lang="en-US" dirty="0" smtClean="0"/>
              <a:t>Other information that would make the student’s identity easily traceable.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733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>
              <a:defRPr/>
            </a:pPr>
            <a:r>
              <a:rPr lang="en-US" smtClean="0"/>
              <a:t>Brad Bryant, State Superintendent of Schools</a:t>
            </a:r>
          </a:p>
          <a:p>
            <a:pPr>
              <a:defRPr/>
            </a:pPr>
            <a:r>
              <a:rPr lang="en-US" smtClean="0"/>
              <a:t>“We will lead the nation in improving student achievement.”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Authorized</a:t>
            </a:r>
            <a:r>
              <a:rPr lang="en-US" baseline="0" dirty="0" smtClean="0"/>
              <a:t> Disclosures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1" cy="2971800"/>
          </a:xfrm>
        </p:spPr>
        <p:txBody>
          <a:bodyPr>
            <a:normAutofit lnSpcReduction="10000"/>
          </a:bodyPr>
          <a:lstStyle/>
          <a:p>
            <a:pPr marL="514339" indent="-514339">
              <a:buNone/>
            </a:pPr>
            <a:r>
              <a:rPr lang="en-US" sz="4000" dirty="0" smtClean="0"/>
              <a:t>(1) To “school officials, including teachers, within the”  school district or school whom the school district or school “has determined to have legitimate educational interests.”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5257801"/>
            <a:ext cx="2133600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 smtClean="0"/>
              <a:t>34 CFR </a:t>
            </a:r>
            <a:r>
              <a:rPr lang="en-US" dirty="0" smtClean="0">
                <a:latin typeface="Times New Roman"/>
                <a:cs typeface="Times New Roman"/>
              </a:rPr>
              <a:t> §</a:t>
            </a:r>
            <a:r>
              <a:rPr lang="en-US" dirty="0" smtClean="0"/>
              <a:t>99.31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“record”?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0999" y="2057402"/>
            <a:ext cx="8229601" cy="289559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4000" dirty="0" smtClean="0"/>
              <a:t>“Record” means any information recorded in any way, including, but not limited to, hand writing, print, computer media, video or audio tape, film, microfilm, and microfiche.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1" y="5257801"/>
            <a:ext cx="2438400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 eaLnBrk="1" hangingPunct="1">
              <a:buFontTx/>
              <a:buNone/>
            </a:pPr>
            <a:r>
              <a:rPr lang="en-US" sz="2000" dirty="0" smtClean="0"/>
              <a:t>20 USC </a:t>
            </a:r>
            <a:r>
              <a:rPr lang="en-US" sz="2000" dirty="0" smtClean="0">
                <a:latin typeface="Times New Roman"/>
                <a:cs typeface="Times New Roman"/>
              </a:rPr>
              <a:t>§</a:t>
            </a:r>
            <a:r>
              <a:rPr lang="en-US" sz="2000" dirty="0" smtClean="0"/>
              <a:t>12329</a:t>
            </a:r>
          </a:p>
          <a:p>
            <a:pPr algn="r" eaLnBrk="1" hangingPunct="1">
              <a:buFontTx/>
              <a:buNone/>
            </a:pPr>
            <a:r>
              <a:rPr lang="en-US" sz="2000" dirty="0" smtClean="0"/>
              <a:t>34 CFR </a:t>
            </a:r>
            <a:r>
              <a:rPr lang="en-US" sz="2000" dirty="0" smtClean="0">
                <a:latin typeface="Times New Roman"/>
                <a:cs typeface="Times New Roman"/>
              </a:rPr>
              <a:t> §</a:t>
            </a:r>
            <a:r>
              <a:rPr lang="en-US" sz="2000" dirty="0" smtClean="0"/>
              <a:t>99.3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What is an “education record”?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599" y="2286000"/>
            <a:ext cx="8229601" cy="32004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/>
              <a:t>A record that is:</a:t>
            </a:r>
          </a:p>
          <a:p>
            <a:pPr marL="514339" indent="-514339">
              <a:buAutoNum type="arabicParenBoth"/>
            </a:pPr>
            <a:r>
              <a:rPr lang="en-US" sz="3600" dirty="0" smtClean="0"/>
              <a:t>directly related to a student,</a:t>
            </a:r>
          </a:p>
          <a:p>
            <a:pPr marL="514339" indent="-514339">
              <a:buAutoNum type="arabicParenBoth"/>
            </a:pPr>
            <a:r>
              <a:rPr lang="en-US" sz="3600" dirty="0" smtClean="0"/>
              <a:t>maintained by the school district or school or by a party acting for the school district or school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Are personal notes “education records?”	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1" cy="3048000"/>
          </a:xfrm>
        </p:spPr>
        <p:txBody>
          <a:bodyPr/>
          <a:lstStyle/>
          <a:p>
            <a:pPr algn="l" eaLnBrk="1" hangingPunct="1">
              <a:buFontTx/>
              <a:buNone/>
            </a:pPr>
            <a:r>
              <a:rPr lang="en-US" dirty="0" smtClean="0"/>
              <a:t>Here is the 3 part test:</a:t>
            </a:r>
          </a:p>
          <a:p>
            <a:pPr marL="514339" indent="-514339">
              <a:buFontTx/>
              <a:buAutoNum type="arabicParenBoth"/>
            </a:pPr>
            <a:r>
              <a:rPr lang="en-US" dirty="0" smtClean="0"/>
              <a:t>Kept</a:t>
            </a:r>
            <a:r>
              <a:rPr lang="en-US" baseline="0" dirty="0" smtClean="0"/>
              <a:t> in sole possession of the maker;</a:t>
            </a:r>
          </a:p>
          <a:p>
            <a:pPr marL="514339" indent="-514339">
              <a:buFontTx/>
              <a:buAutoNum type="arabicParenBoth"/>
            </a:pPr>
            <a:r>
              <a:rPr lang="en-US" baseline="0" dirty="0" smtClean="0"/>
              <a:t>Not accessible or revealed to any other person except as a temporary substitute; and</a:t>
            </a:r>
          </a:p>
          <a:p>
            <a:pPr marL="514339" indent="-514339">
              <a:buFontTx/>
              <a:buAutoNum type="arabicParenBoth"/>
            </a:pPr>
            <a:r>
              <a:rPr lang="en-US" baseline="0" dirty="0" smtClean="0"/>
              <a:t>Used only as a memory aid</a:t>
            </a:r>
            <a:endParaRPr lang="en-US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857500" y="1790701"/>
            <a:ext cx="2819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3200401"/>
            <a:ext cx="7086600" cy="15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1" y="609601"/>
            <a:ext cx="18288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/>
              <a:t>Work</a:t>
            </a:r>
            <a:endParaRPr lang="en-US" b="1" dirty="0"/>
          </a:p>
        </p:txBody>
      </p:sp>
      <p:pic>
        <p:nvPicPr>
          <p:cNvPr id="1026" name="Picture 2" descr="C:\Documents and Settings\Carol Cannon\Local Settings\Temporary Internet Files\Content.IE5\Y1UL3V3O\MC900382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1981201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Carol Cannon\Local Settings\Temporary Internet Files\Content.IE5\RGB3Q31Z\MC90008860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2590800" cy="202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486400" y="685800"/>
            <a:ext cx="15240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/>
              <a:t>Private Life</a:t>
            </a:r>
            <a:endParaRPr lang="en-US" b="1" dirty="0"/>
          </a:p>
        </p:txBody>
      </p:sp>
      <p:pic>
        <p:nvPicPr>
          <p:cNvPr id="1028" name="Picture 4" descr="C:\Documents and Settings\Carol Cannon\Local Settings\Temporary Internet Files\Content.IE5\L000RZST\MC90043616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295400"/>
            <a:ext cx="1841500" cy="1612900"/>
          </a:xfrm>
          <a:prstGeom prst="rect">
            <a:avLst/>
          </a:prstGeom>
          <a:noFill/>
        </p:spPr>
      </p:pic>
      <p:pic>
        <p:nvPicPr>
          <p:cNvPr id="1029" name="Picture 5" descr="C:\Documents and Settings\Carol Cannon\Local Settings\Temporary Internet Files\Content.IE5\6HJ8F4RH\MC900439835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406902">
            <a:off x="4753073" y="3381473"/>
            <a:ext cx="1630363" cy="16303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1266456">
            <a:off x="6073248" y="3738045"/>
            <a:ext cx="3082024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>
                <a:latin typeface="Wide Latin"/>
              </a:rPr>
              <a:t>FACEBOOK®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715666">
            <a:off x="5014775" y="5246650"/>
            <a:ext cx="150423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>
                <a:latin typeface="Comic Sans MS" pitchFamily="66" charset="0"/>
              </a:rPr>
              <a:t>BLOGS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1" y="4191002"/>
            <a:ext cx="1676399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Twitter</a:t>
            </a:r>
            <a:r>
              <a:rPr lang="en-US" sz="2000" b="1" dirty="0" smtClean="0">
                <a:latin typeface="Comic Sans MS" pitchFamily="66" charset="0"/>
              </a:rPr>
              <a:t>®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28597" y="1453636"/>
            <a:ext cx="2057401" cy="369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/>
              <a:t>THE   PAST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531166" y="4539736"/>
            <a:ext cx="2590801" cy="369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b="1" dirty="0" smtClean="0"/>
              <a:t>THE  PRESENT</a:t>
            </a:r>
            <a:endParaRPr lang="en-US" b="1" dirty="0"/>
          </a:p>
        </p:txBody>
      </p:sp>
      <p:pic>
        <p:nvPicPr>
          <p:cNvPr id="1031" name="Picture 7" descr="C:\Documents and Settings\Carol Cannon\Local Settings\Temporary Internet Files\Content.IE5\L000RZST\MC9003408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74270">
            <a:off x="6279090" y="4690320"/>
            <a:ext cx="1798638" cy="1373187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 rot="5400000">
            <a:off x="4001294" y="3618707"/>
            <a:ext cx="532606" cy="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001294" y="4380707"/>
            <a:ext cx="532606" cy="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001294" y="5066507"/>
            <a:ext cx="532606" cy="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01294" y="5828507"/>
            <a:ext cx="532606" cy="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Directory</a:t>
            </a:r>
            <a:r>
              <a:rPr lang="en-US" baseline="0" dirty="0" smtClean="0"/>
              <a:t>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2"/>
            <a:ext cx="8229601" cy="3124199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4000" dirty="0" smtClean="0"/>
              <a:t>Information contained in an education record of a student that would not generally be considered harmful or an invasion of privacy if disclosed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1" y="5562600"/>
            <a:ext cx="1828800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dirty="0" smtClean="0"/>
              <a:t>34 CFR </a:t>
            </a:r>
            <a:r>
              <a:rPr lang="en-US" dirty="0" smtClean="0">
                <a:latin typeface="Times New Roman"/>
                <a:cs typeface="Times New Roman"/>
              </a:rPr>
              <a:t>§99.3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Directory Information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1" cy="3429000"/>
          </a:xfrm>
        </p:spPr>
        <p:txBody>
          <a:bodyPr/>
          <a:lstStyle/>
          <a:p>
            <a:pPr indent="0">
              <a:buNone/>
            </a:pPr>
            <a:r>
              <a:rPr lang="en-US" sz="4000" dirty="0" smtClean="0"/>
              <a:t>Because directory information is publicly available to:</a:t>
            </a:r>
          </a:p>
          <a:p>
            <a:pPr lvl="1"/>
            <a:r>
              <a:rPr lang="en-US" dirty="0" smtClean="0"/>
              <a:t>Media,</a:t>
            </a:r>
          </a:p>
          <a:p>
            <a:pPr lvl="1"/>
            <a:r>
              <a:rPr lang="en-US" dirty="0" smtClean="0"/>
              <a:t>Parents, </a:t>
            </a:r>
          </a:p>
          <a:p>
            <a:pPr lvl="1"/>
            <a:r>
              <a:rPr lang="en-US" dirty="0" smtClean="0"/>
              <a:t>Marketing Organizations, and</a:t>
            </a:r>
          </a:p>
          <a:p>
            <a:pPr lvl="1"/>
            <a:r>
              <a:rPr lang="en-US" dirty="0" smtClean="0"/>
              <a:t>Others upon</a:t>
            </a:r>
            <a:r>
              <a:rPr lang="en-US" baseline="0" dirty="0" smtClean="0"/>
              <a:t> request</a:t>
            </a:r>
            <a:endParaRPr lang="en-US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noFill/>
          <a:effectLst>
            <a:softEdge rad="63500"/>
          </a:effectLst>
        </p:spPr>
        <p:txBody>
          <a:bodyPr/>
          <a:lstStyle/>
          <a:p>
            <a:pPr eaLnBrk="1" hangingPunct="1"/>
            <a:r>
              <a:rPr lang="en-US" dirty="0" smtClean="0"/>
              <a:t>To whom does FERPA apply?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219201" y="2133600"/>
            <a:ext cx="7010400" cy="3992564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To all educational agencies or institutions which receive funds under any program administered by the Secretary of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7772400" cy="30480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sz="4000" dirty="0" smtClean="0"/>
              <a:t>Each School District or School in some instances has discretion to determine what it will consider “directory information” for its students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of Directory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Student name, address, telephone number, email address</a:t>
            </a:r>
          </a:p>
          <a:p>
            <a:r>
              <a:rPr lang="en-US" sz="2800" dirty="0" smtClean="0"/>
              <a:t>Photograph</a:t>
            </a:r>
          </a:p>
          <a:p>
            <a:r>
              <a:rPr lang="en-US" sz="2800" dirty="0" smtClean="0"/>
              <a:t>Birthday</a:t>
            </a:r>
          </a:p>
          <a:p>
            <a:r>
              <a:rPr lang="en-US" sz="2800" dirty="0" smtClean="0"/>
              <a:t>Place of birth</a:t>
            </a:r>
          </a:p>
          <a:p>
            <a:r>
              <a:rPr lang="en-US" sz="2800" dirty="0" smtClean="0"/>
              <a:t>Major field of study</a:t>
            </a:r>
          </a:p>
          <a:p>
            <a:pPr rtl="0" fontAlgn="base"/>
            <a:r>
              <a:rPr lang="en-US" dirty="0" smtClean="0"/>
              <a:t>Grade level</a:t>
            </a:r>
          </a:p>
          <a:p>
            <a:pPr rtl="0" fontAlgn="base"/>
            <a:r>
              <a:rPr lang="en-US" dirty="0" smtClean="0"/>
              <a:t>Enrollment status</a:t>
            </a:r>
            <a:endParaRPr lang="en-US" sz="2800" dirty="0" smtClean="0"/>
          </a:p>
          <a:p>
            <a:pPr rtl="0" fontAlgn="base"/>
            <a:r>
              <a:rPr lang="en-US" dirty="0" smtClean="0"/>
              <a:t>Dates of attendance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1" cy="2667000"/>
          </a:xfrm>
        </p:spPr>
        <p:txBody>
          <a:bodyPr/>
          <a:lstStyle/>
          <a:p>
            <a:r>
              <a:rPr lang="en-US" dirty="0" smtClean="0"/>
              <a:t>Sports participation</a:t>
            </a:r>
          </a:p>
          <a:p>
            <a:r>
              <a:rPr lang="en-US" dirty="0" smtClean="0"/>
              <a:t>Weight and height of member of sport teams</a:t>
            </a:r>
          </a:p>
          <a:p>
            <a:r>
              <a:rPr lang="en-US" dirty="0" smtClean="0"/>
              <a:t>Honors and awards</a:t>
            </a:r>
          </a:p>
          <a:p>
            <a:r>
              <a:rPr lang="en-US" dirty="0" smtClean="0"/>
              <a:t>Other information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1" cy="2133600"/>
          </a:xfrm>
        </p:spPr>
        <p:txBody>
          <a:bodyPr/>
          <a:lstStyle/>
          <a:p>
            <a:r>
              <a:rPr lang="en-US" dirty="0" smtClean="0"/>
              <a:t>Yearbooks</a:t>
            </a:r>
          </a:p>
          <a:p>
            <a:r>
              <a:rPr lang="en-US" dirty="0" smtClean="0"/>
              <a:t>Team Pictures in programs for sporting events</a:t>
            </a:r>
          </a:p>
          <a:p>
            <a:r>
              <a:rPr lang="en-US" dirty="0" smtClean="0"/>
              <a:t>Video film from bus or hallway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1" cy="1828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Use is not directly addressed by FERPA</a:t>
            </a:r>
          </a:p>
          <a:p>
            <a:r>
              <a:rPr lang="en-US" sz="3600" dirty="0" smtClean="0"/>
              <a:t>Is security video tape an “education record?”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Cameras. . .</a:t>
            </a:r>
            <a:r>
              <a:rPr lang="en-US" dirty="0" err="1" smtClean="0"/>
              <a:t>con’t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00200"/>
            <a:ext cx="8001000" cy="4525964"/>
          </a:xfrm>
        </p:spPr>
        <p:txBody>
          <a:bodyPr/>
          <a:lstStyle/>
          <a:p>
            <a:r>
              <a:rPr lang="en-US" baseline="0" dirty="0" smtClean="0"/>
              <a:t>It depends on…</a:t>
            </a:r>
          </a:p>
          <a:p>
            <a:pPr lvl="1"/>
            <a:r>
              <a:rPr lang="en-US" dirty="0" smtClean="0"/>
              <a:t>Who controls</a:t>
            </a:r>
            <a:r>
              <a:rPr lang="en-US" baseline="0" dirty="0" smtClean="0"/>
              <a:t> the security cameras and the related video tape?</a:t>
            </a:r>
          </a:p>
          <a:p>
            <a:pPr lvl="1"/>
            <a:r>
              <a:rPr lang="en-US" baseline="0" dirty="0" smtClean="0"/>
              <a:t>If the school’s law enforcement unit, then not an education record</a:t>
            </a:r>
          </a:p>
          <a:p>
            <a:pPr lvl="1" algn="ctr">
              <a:buNone/>
            </a:pPr>
            <a:r>
              <a:rPr lang="en-US" i="1" dirty="0" smtClean="0"/>
              <a:t>-BUT-</a:t>
            </a:r>
            <a:endParaRPr lang="en-US" i="1" baseline="0" dirty="0" smtClean="0"/>
          </a:p>
          <a:p>
            <a:pPr lvl="1"/>
            <a:r>
              <a:rPr lang="en-US" baseline="0" dirty="0" smtClean="0"/>
              <a:t>If used in a student disciplinary hearing, the video become an education records for those students who have disciplinary charges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733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>
              <a:defRPr/>
            </a:pPr>
            <a:r>
              <a:rPr lang="en-US" smtClean="0"/>
              <a:t>Brad Bryant, State Superintendent of Schools</a:t>
            </a:r>
          </a:p>
          <a:p>
            <a:pPr>
              <a:defRPr/>
            </a:pPr>
            <a:r>
              <a:rPr lang="en-US" smtClean="0"/>
              <a:t>“We will lead the nation in improving student achievement.”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 Cameras. . .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1" cy="2438400"/>
          </a:xfrm>
        </p:spPr>
        <p:txBody>
          <a:bodyPr/>
          <a:lstStyle/>
          <a:p>
            <a:r>
              <a:rPr lang="en-US" sz="4400" dirty="0" smtClean="0"/>
              <a:t>BEST PRACTICE</a:t>
            </a:r>
          </a:p>
          <a:p>
            <a:pPr indent="0">
              <a:buNone/>
            </a:pPr>
            <a:r>
              <a:rPr lang="en-US" dirty="0" smtClean="0"/>
              <a:t>Have a written policy on use, maintenance and access to these records.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2590800"/>
          </a:xfrm>
        </p:spPr>
        <p:txBody>
          <a:bodyPr/>
          <a:lstStyle/>
          <a:p>
            <a:r>
              <a:rPr lang="en-US" dirty="0" smtClean="0"/>
              <a:t>Open Records requests are common</a:t>
            </a:r>
          </a:p>
          <a:p>
            <a:pPr lvl="1"/>
            <a:r>
              <a:rPr lang="en-US" dirty="0" smtClean="0"/>
              <a:t>Is</a:t>
            </a:r>
            <a:r>
              <a:rPr lang="en-US" baseline="0" dirty="0" smtClean="0"/>
              <a:t> the information directory?</a:t>
            </a:r>
          </a:p>
          <a:p>
            <a:pPr lvl="1"/>
            <a:r>
              <a:rPr lang="en-US" baseline="0" dirty="0" smtClean="0"/>
              <a:t>Can you release the information in aggregate?</a:t>
            </a:r>
          </a:p>
          <a:p>
            <a:pPr lvl="1"/>
            <a:r>
              <a:rPr lang="en-US" baseline="0" dirty="0" smtClean="0"/>
              <a:t>Can you “de-identify” the information?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De-identified</a:t>
            </a:r>
            <a:r>
              <a:rPr lang="en-US" baseline="0" dirty="0" smtClean="0"/>
              <a:t>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from education records may be used for research by attaching a code to each record that permits matching information provided:</a:t>
            </a:r>
          </a:p>
          <a:p>
            <a:pPr lvl="1"/>
            <a:r>
              <a:rPr lang="en-US" dirty="0" smtClean="0"/>
              <a:t>Code’s creation</a:t>
            </a:r>
            <a:r>
              <a:rPr lang="en-US" baseline="0" dirty="0" smtClean="0"/>
              <a:t> process is not revealed</a:t>
            </a:r>
          </a:p>
          <a:p>
            <a:pPr lvl="1"/>
            <a:r>
              <a:rPr lang="en-US" baseline="0" dirty="0" smtClean="0"/>
              <a:t>Code not used for any other purpose</a:t>
            </a:r>
          </a:p>
          <a:p>
            <a:pPr lvl="1"/>
            <a:r>
              <a:rPr lang="en-US" baseline="0" dirty="0" smtClean="0"/>
              <a:t>Code not based on SSN or other personal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De-identified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de-identified when a reasonable determination is made that a student’s data is not personally identifiable-by</a:t>
            </a:r>
            <a:r>
              <a:rPr lang="en-US" baseline="0" dirty="0" smtClean="0"/>
              <a:t> single or multiple releases, taking into account other reasonably available information.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1" cy="11430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Why is FERPA important?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848600" cy="3276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If you access individual student records, under FERPA you are legally and ethically obligated to safeguard the confidentiality of these records and the information they contain.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Notice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1" cy="3505200"/>
          </a:xfrm>
        </p:spPr>
        <p:txBody>
          <a:bodyPr/>
          <a:lstStyle/>
          <a:p>
            <a:r>
              <a:rPr lang="en-US" dirty="0" smtClean="0"/>
              <a:t>Policy on Directory Information</a:t>
            </a:r>
          </a:p>
          <a:p>
            <a:r>
              <a:rPr lang="en-US" dirty="0" smtClean="0"/>
              <a:t>Parents may “opt out” in part or totally</a:t>
            </a:r>
          </a:p>
          <a:p>
            <a:r>
              <a:rPr lang="en-US" dirty="0" smtClean="0"/>
              <a:t>Notice by local newspaper, school website, school handbook</a:t>
            </a:r>
          </a:p>
          <a:p>
            <a:pPr lvl="1"/>
            <a:r>
              <a:rPr lang="en-US" dirty="0" smtClean="0"/>
              <a:t>Deadline to “opt out”</a:t>
            </a:r>
          </a:p>
          <a:p>
            <a:r>
              <a:rPr lang="en-US" dirty="0" smtClean="0"/>
              <a:t>Model Notice available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270D6-3E62-4B12-9AD1-2083F95DDF9E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Notice of FERPA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1" cy="3352800"/>
          </a:xfrm>
        </p:spPr>
        <p:txBody>
          <a:bodyPr/>
          <a:lstStyle/>
          <a:p>
            <a:r>
              <a:rPr lang="en-US" dirty="0" smtClean="0"/>
              <a:t>To parents and “eligible students” of their rights under FERPA</a:t>
            </a:r>
          </a:p>
          <a:p>
            <a:r>
              <a:rPr lang="en-US" dirty="0" smtClean="0"/>
              <a:t>Notice where likely to be seen</a:t>
            </a:r>
          </a:p>
          <a:p>
            <a:r>
              <a:rPr lang="en-US" dirty="0" smtClean="0"/>
              <a:t>Provide assistance to inform those</a:t>
            </a:r>
            <a:r>
              <a:rPr lang="en-US" baseline="0" dirty="0" smtClean="0"/>
              <a:t> who are disabled or whose primary language is not English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Right to inspect and view their child’s record</a:t>
            </a:r>
          </a:p>
          <a:p>
            <a:r>
              <a:rPr lang="en-US" dirty="0" smtClean="0"/>
              <a:t>Seek to amend record if it is believed inaccurate, misleading</a:t>
            </a:r>
          </a:p>
          <a:p>
            <a:r>
              <a:rPr lang="en-US" dirty="0" smtClean="0"/>
              <a:t>Agree or not to disclosure of personally identifiable information in a student’s education records</a:t>
            </a:r>
          </a:p>
          <a:p>
            <a:r>
              <a:rPr lang="en-US" dirty="0" smtClean="0"/>
              <a:t>Procedures to exercise rights</a:t>
            </a:r>
          </a:p>
          <a:p>
            <a:r>
              <a:rPr lang="en-US" dirty="0" smtClean="0"/>
              <a:t>Model notice available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1" cy="368776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Legitimate educational interest</a:t>
            </a:r>
          </a:p>
          <a:p>
            <a:pPr lvl="1"/>
            <a:r>
              <a:rPr lang="en-US" sz="3200" dirty="0" smtClean="0"/>
              <a:t>Schools and school districts must use “reasonable methods” to ensure access on to those with</a:t>
            </a:r>
          </a:p>
          <a:p>
            <a:pPr lvl="2"/>
            <a:r>
              <a:rPr lang="en-US" sz="2800" dirty="0" smtClean="0"/>
              <a:t>Physical</a:t>
            </a:r>
          </a:p>
          <a:p>
            <a:pPr lvl="2"/>
            <a:r>
              <a:rPr lang="en-US" sz="2800" dirty="0" smtClean="0"/>
              <a:t>Technological</a:t>
            </a:r>
          </a:p>
          <a:p>
            <a:pPr lvl="2"/>
            <a:r>
              <a:rPr lang="en-US" sz="2800" dirty="0" smtClean="0"/>
              <a:t>Administrative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C0EB7-28B1-4D0B-9818-13DEF94E913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467601" cy="3352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Court Order or Subpoena</a:t>
            </a:r>
          </a:p>
          <a:p>
            <a:pPr lvl="1"/>
            <a:r>
              <a:rPr lang="en-US" sz="3200" dirty="0" smtClean="0"/>
              <a:t>Yes, but reasonable effort to notice parent before you release records </a:t>
            </a:r>
          </a:p>
          <a:p>
            <a:pPr lvl="1" algn="ctr">
              <a:buNone/>
            </a:pPr>
            <a:r>
              <a:rPr lang="en-US" sz="3200" i="1" dirty="0" smtClean="0"/>
              <a:t>-Unless-</a:t>
            </a:r>
          </a:p>
          <a:p>
            <a:pPr lvl="1"/>
            <a:r>
              <a:rPr lang="en-US" sz="3200" dirty="0" smtClean="0"/>
              <a:t>Order or subpoena required non-disclosure to parents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1" cy="2438400"/>
          </a:xfrm>
        </p:spPr>
        <p:txBody>
          <a:bodyPr/>
          <a:lstStyle/>
          <a:p>
            <a:r>
              <a:rPr lang="en-US" sz="3600" dirty="0" smtClean="0"/>
              <a:t>Student Transfers or Enrolls</a:t>
            </a:r>
          </a:p>
          <a:p>
            <a:pPr lvl="1"/>
            <a:r>
              <a:rPr lang="en-US" sz="3200" dirty="0" smtClean="0"/>
              <a:t>Send records to receiving school upon request by school, college, parent or student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</a:t>
            </a:r>
            <a:r>
              <a:rPr lang="en-US" baseline="0" dirty="0" smtClean="0"/>
              <a:t>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1" cy="3657600"/>
          </a:xfrm>
        </p:spPr>
        <p:txBody>
          <a:bodyPr/>
          <a:lstStyle/>
          <a:p>
            <a:r>
              <a:rPr lang="en-US" dirty="0" smtClean="0"/>
              <a:t>Transfer of Disciplinary Records</a:t>
            </a:r>
          </a:p>
          <a:p>
            <a:pPr lvl="1"/>
            <a:r>
              <a:rPr lang="en-US" dirty="0" smtClean="0"/>
              <a:t>FERPA allows transfer of discipline records when a student seeks to enroll or enrolls in another school</a:t>
            </a:r>
          </a:p>
          <a:p>
            <a:pPr lvl="1"/>
            <a:r>
              <a:rPr lang="en-US" dirty="0" smtClean="0"/>
              <a:t>Transfer includes</a:t>
            </a:r>
            <a:r>
              <a:rPr lang="en-US" baseline="0" dirty="0" smtClean="0"/>
              <a:t> disciplinary records</a:t>
            </a:r>
          </a:p>
          <a:p>
            <a:pPr lvl="1"/>
            <a:r>
              <a:rPr lang="en-US" baseline="0" dirty="0" smtClean="0"/>
              <a:t>NCLB requires such transfer when student has been suspended or expelled.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1" cy="3886200"/>
          </a:xfrm>
        </p:spPr>
        <p:txBody>
          <a:bodyPr/>
          <a:lstStyle/>
          <a:p>
            <a:r>
              <a:rPr lang="en-US" dirty="0" smtClean="0"/>
              <a:t>Audit or Evaluation of Education Program</a:t>
            </a:r>
          </a:p>
          <a:p>
            <a:pPr lvl="1"/>
            <a:r>
              <a:rPr lang="en-US" u="none" dirty="0" smtClean="0"/>
              <a:t>Comptroller</a:t>
            </a:r>
            <a:r>
              <a:rPr lang="en-US" u="none" baseline="0" dirty="0" smtClean="0"/>
              <a:t> General of the U.S.</a:t>
            </a:r>
          </a:p>
          <a:p>
            <a:pPr lvl="1"/>
            <a:r>
              <a:rPr lang="en-US" u="none" baseline="0" dirty="0" smtClean="0"/>
              <a:t>U.S. Attorney General</a:t>
            </a:r>
          </a:p>
          <a:p>
            <a:pPr lvl="1"/>
            <a:r>
              <a:rPr lang="en-US" u="none" baseline="0" dirty="0" smtClean="0"/>
              <a:t>Secretary of Education</a:t>
            </a:r>
          </a:p>
          <a:p>
            <a:pPr lvl="1"/>
            <a:r>
              <a:rPr lang="en-US" u="none" baseline="0" dirty="0" smtClean="0"/>
              <a:t>State and local educational agencies and authorities</a:t>
            </a:r>
          </a:p>
          <a:p>
            <a:pPr lvl="0"/>
            <a:r>
              <a:rPr lang="en-US" u="none" dirty="0" smtClean="0"/>
              <a:t>Basis</a:t>
            </a:r>
            <a:r>
              <a:rPr lang="en-US" u="none" baseline="0" dirty="0" smtClean="0"/>
              <a:t> of </a:t>
            </a:r>
            <a:r>
              <a:rPr lang="en-US" u="none" baseline="0" dirty="0" err="1" smtClean="0"/>
              <a:t>GaDOE’s</a:t>
            </a:r>
            <a:r>
              <a:rPr lang="en-US" u="none" baseline="0" dirty="0" smtClean="0"/>
              <a:t> student information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1" cy="2133600"/>
          </a:xfrm>
        </p:spPr>
        <p:txBody>
          <a:bodyPr/>
          <a:lstStyle/>
          <a:p>
            <a:r>
              <a:rPr lang="en-US" sz="3600" dirty="0" smtClean="0"/>
              <a:t>Appropriate parties in connection with financial aid eligibility</a:t>
            </a:r>
          </a:p>
          <a:p>
            <a:r>
              <a:rPr lang="en-US" sz="3600" dirty="0" smtClean="0"/>
              <a:t>Accrediting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 conducting</a:t>
            </a:r>
            <a:r>
              <a:rPr lang="en-US" baseline="0" dirty="0" smtClean="0"/>
              <a:t> certain studies</a:t>
            </a:r>
          </a:p>
          <a:p>
            <a:pPr lvl="1"/>
            <a:r>
              <a:rPr lang="en-US" dirty="0" smtClean="0"/>
              <a:t>Study for,</a:t>
            </a:r>
            <a:r>
              <a:rPr lang="en-US" baseline="0" dirty="0" smtClean="0"/>
              <a:t> or on behalf of, a school or school district</a:t>
            </a:r>
          </a:p>
          <a:p>
            <a:pPr lvl="1"/>
            <a:r>
              <a:rPr lang="en-US" baseline="0" dirty="0" smtClean="0"/>
              <a:t>Study is for:</a:t>
            </a:r>
          </a:p>
          <a:p>
            <a:pPr lvl="2"/>
            <a:r>
              <a:rPr lang="en-US" dirty="0" smtClean="0"/>
              <a:t>Developing, validating or administering</a:t>
            </a:r>
            <a:r>
              <a:rPr lang="en-US" baseline="0" dirty="0" smtClean="0"/>
              <a:t> predictive test</a:t>
            </a:r>
          </a:p>
          <a:p>
            <a:pPr lvl="2"/>
            <a:r>
              <a:rPr lang="en-US" baseline="0" dirty="0" smtClean="0"/>
              <a:t>Administering financial aid</a:t>
            </a:r>
          </a:p>
          <a:p>
            <a:pPr lvl="2"/>
            <a:r>
              <a:rPr lang="en-US" baseline="0" dirty="0" smtClean="0"/>
              <a:t>Improving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09602"/>
            <a:ext cx="3429000" cy="369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/>
              <a:t>THE  PAST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609602"/>
            <a:ext cx="3429000" cy="369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b="1" dirty="0" smtClean="0"/>
              <a:t>THE  PRESENT</a:t>
            </a:r>
            <a:endParaRPr lang="en-US" b="1" dirty="0"/>
          </a:p>
        </p:txBody>
      </p:sp>
      <p:pic>
        <p:nvPicPr>
          <p:cNvPr id="2050" name="Picture 2" descr="C:\Documents and Settings\Carol Cannon\Local Settings\Temporary Internet Files\Content.IE5\429G4QWK\MC9003121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855" y="1447800"/>
            <a:ext cx="2591179" cy="4572000"/>
          </a:xfrm>
          <a:prstGeom prst="rect">
            <a:avLst/>
          </a:prstGeom>
          <a:noFill/>
        </p:spPr>
      </p:pic>
      <p:pic>
        <p:nvPicPr>
          <p:cNvPr id="2051" name="Picture 3" descr="C:\Documents and Settings\Carol Cannon\Local Settings\Temporary Internet Files\Content.IE5\2BIX8TJ1\MC90041276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54530">
            <a:off x="239208" y="4739353"/>
            <a:ext cx="1181342" cy="1171640"/>
          </a:xfrm>
          <a:prstGeom prst="rect">
            <a:avLst/>
          </a:prstGeom>
          <a:noFill/>
        </p:spPr>
      </p:pic>
      <p:pic>
        <p:nvPicPr>
          <p:cNvPr id="2052" name="Picture 4" descr="C:\Documents and Settings\Carol Cannon\Local Settings\Temporary Internet Files\Content.IE5\RGB3Q31Z\MC90043157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41062">
            <a:off x="342299" y="1555957"/>
            <a:ext cx="1634333" cy="1645230"/>
          </a:xfrm>
          <a:prstGeom prst="rect">
            <a:avLst/>
          </a:prstGeom>
          <a:noFill/>
        </p:spPr>
      </p:pic>
      <p:pic>
        <p:nvPicPr>
          <p:cNvPr id="2053" name="Picture 5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1" y="2895600"/>
            <a:ext cx="2604290" cy="1600200"/>
          </a:xfrm>
          <a:prstGeom prst="rect">
            <a:avLst/>
          </a:prstGeom>
          <a:noFill/>
        </p:spPr>
      </p:pic>
      <p:pic>
        <p:nvPicPr>
          <p:cNvPr id="2055" name="Picture 7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371601"/>
            <a:ext cx="1741251" cy="149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C:\Documents and Settings\Carol Cannon\Local Settings\Temporary Internet Files\Content.IE5\6HJ8F4RH\MC900439835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406902">
            <a:off x="6505673" y="4219672"/>
            <a:ext cx="1630363" cy="1630364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Studies. . .</a:t>
            </a:r>
            <a:r>
              <a:rPr lang="en-US" baseline="0" dirty="0" err="1" smtClean="0"/>
              <a:t>con’t</a:t>
            </a:r>
            <a:endParaRPr lang="en-US" baseline="0" dirty="0" smtClean="0"/>
          </a:p>
          <a:p>
            <a:r>
              <a:rPr lang="en-US" dirty="0" smtClean="0"/>
              <a:t>Numerous restrictions on such studies</a:t>
            </a:r>
          </a:p>
          <a:p>
            <a:pPr lvl="2"/>
            <a:r>
              <a:rPr lang="en-US" dirty="0" smtClean="0"/>
              <a:t>No personal identification of parents or students in study’s written report</a:t>
            </a:r>
          </a:p>
          <a:p>
            <a:pPr lvl="2"/>
            <a:r>
              <a:rPr lang="en-US" dirty="0" smtClean="0"/>
              <a:t>Access information is controlled</a:t>
            </a:r>
          </a:p>
          <a:p>
            <a:pPr lvl="2"/>
            <a:r>
              <a:rPr lang="en-US" dirty="0" smtClean="0"/>
              <a:t>Information is destroyed</a:t>
            </a:r>
          </a:p>
          <a:p>
            <a:pPr lvl="2"/>
            <a:r>
              <a:rPr lang="en-US" dirty="0" smtClean="0"/>
              <a:t>No re-disclosure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Safety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Case-by-case basis</a:t>
            </a:r>
          </a:p>
          <a:p>
            <a:r>
              <a:rPr lang="en-US" dirty="0" smtClean="0"/>
              <a:t>Specific</a:t>
            </a:r>
            <a:r>
              <a:rPr lang="en-US" baseline="0" dirty="0" smtClean="0"/>
              <a:t> situation presents imminent danger or threat to students or other members of community</a:t>
            </a:r>
          </a:p>
          <a:p>
            <a:pPr algn="ctr">
              <a:buNone/>
            </a:pPr>
            <a:r>
              <a:rPr lang="en-US" i="1" baseline="0" dirty="0" smtClean="0"/>
              <a:t>-or-</a:t>
            </a:r>
          </a:p>
          <a:p>
            <a:r>
              <a:rPr lang="en-US" baseline="0" dirty="0" smtClean="0"/>
              <a:t>Immediate need for information to avert or diffuse serious threats to safety or health of student or others.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Safety Emergency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2133600"/>
          </a:xfrm>
        </p:spPr>
        <p:txBody>
          <a:bodyPr/>
          <a:lstStyle/>
          <a:p>
            <a:r>
              <a:rPr lang="en-US" sz="3600" dirty="0" smtClean="0"/>
              <a:t>Narrowly tailored release</a:t>
            </a:r>
          </a:p>
          <a:p>
            <a:r>
              <a:rPr lang="en-US" sz="3600" dirty="0" smtClean="0"/>
              <a:t>Time-limited</a:t>
            </a:r>
          </a:p>
          <a:p>
            <a:r>
              <a:rPr lang="en-US" sz="3600" dirty="0" smtClean="0"/>
              <a:t>Not authorization for blanket release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6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2895600" cy="243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1" cy="3276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school district or school may disclose information from an education record only on condition that the receiving party will not re-disclose with prior consent of parent or eligible student or written FERPA exception.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FERPA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3429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Family Policy Compliance Office (FPCO) is authorized to investigate, process and review FERPA complaints</a:t>
            </a:r>
          </a:p>
          <a:p>
            <a:r>
              <a:rPr lang="en-US" sz="3600" dirty="0" smtClean="0"/>
              <a:t>Parents or “eligible student” may file complaint with U.S. D.O.E., FPCO</a:t>
            </a:r>
          </a:p>
          <a:p>
            <a:r>
              <a:rPr lang="en-US" sz="3600" dirty="0" smtClean="0"/>
              <a:t>Timely – 180 days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304800"/>
            <a:ext cx="850845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356351"/>
            <a:ext cx="838200" cy="365125"/>
          </a:xfrm>
        </p:spPr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Resources &amp; </a:t>
            </a:r>
            <a:br>
              <a:rPr lang="en-US" dirty="0" smtClean="0"/>
            </a:br>
            <a:r>
              <a:rPr lang="en-US" dirty="0" smtClean="0"/>
              <a:t>Acknowledgment of Credit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1" cy="2819400"/>
          </a:xfrm>
        </p:spPr>
        <p:txBody>
          <a:bodyPr>
            <a:normAutofit fontScale="92500" lnSpcReduction="10000"/>
          </a:bodyPr>
          <a:lstStyle/>
          <a:p>
            <a:pPr marL="347466" indent="-457191" defTabSz="914382" fontAlgn="base">
              <a:spcAft>
                <a:spcPts val="1200"/>
              </a:spcAft>
              <a:buNone/>
              <a:defRPr/>
            </a:pPr>
            <a:r>
              <a:rPr lang="en-US" sz="2000" dirty="0" smtClean="0"/>
              <a:t>Family Policy Compliance Office (FPCO) U.S. Department of Education, 400 Maryland Ave., SW, Washington, DC 20202-5920, 202-260-3887 (P), 202-260-9001 (Fax), </a:t>
            </a:r>
            <a:r>
              <a:rPr lang="en-US" sz="2000" dirty="0" smtClean="0">
                <a:hlinkClick r:id="rId2"/>
              </a:rPr>
              <a:t>www.ed.gov/offices/OII/FPCO</a:t>
            </a:r>
            <a:r>
              <a:rPr lang="en-US" sz="2000" dirty="0" smtClean="0"/>
              <a:t> </a:t>
            </a:r>
          </a:p>
          <a:p>
            <a:pPr marL="347466" indent="-457191">
              <a:spcAft>
                <a:spcPts val="1200"/>
              </a:spcAft>
              <a:buNone/>
            </a:pPr>
            <a:r>
              <a:rPr lang="en-US" sz="2000" dirty="0" smtClean="0"/>
              <a:t>Forum Guide to The Privacy of Student Information, A Resource For Schools, National Forum of Education Statistics</a:t>
            </a:r>
          </a:p>
          <a:p>
            <a:pPr marL="347466" indent="-457191" defTabSz="914382" fontAlgn="base">
              <a:spcAft>
                <a:spcPts val="1200"/>
              </a:spcAft>
              <a:buNone/>
              <a:defRPr/>
            </a:pPr>
            <a:r>
              <a:rPr lang="en-US" sz="2000" dirty="0" smtClean="0"/>
              <a:t>FERPA Code of Federal Regulations (Title 34, Part99) CFR main page, </a:t>
            </a:r>
            <a:r>
              <a:rPr lang="en-US" sz="2000" dirty="0" smtClean="0">
                <a:hlinkClick r:id="rId3"/>
              </a:rPr>
              <a:t>http://www.gpaacee.gov/cfr/index.html</a:t>
            </a:r>
            <a:r>
              <a:rPr lang="en-US" sz="2000" dirty="0" smtClean="0"/>
              <a:t> </a:t>
            </a:r>
          </a:p>
          <a:p>
            <a:pPr marL="347466" indent="-457191" defTabSz="914382" fontAlgn="base">
              <a:spcAft>
                <a:spcPts val="1200"/>
              </a:spcAft>
              <a:buNone/>
              <a:defRPr/>
            </a:pPr>
            <a:r>
              <a:rPr lang="en-US" sz="2000" dirty="0" smtClean="0"/>
              <a:t>Informational Technical Assistance, </a:t>
            </a:r>
            <a:r>
              <a:rPr lang="en-US" sz="2000" dirty="0" smtClean="0">
                <a:hlinkClick r:id="rId4"/>
              </a:rPr>
              <a:t>FERPA@ed.gov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7466" indent="-457191">
              <a:spcAft>
                <a:spcPts val="1200"/>
              </a:spcAft>
            </a:pPr>
            <a:r>
              <a:rPr lang="en-US" sz="3600" dirty="0" smtClean="0"/>
              <a:t>Resources &amp; Acknowledgments. . .</a:t>
            </a:r>
            <a:r>
              <a:rPr lang="en-US" sz="3600" dirty="0" err="1" smtClean="0"/>
              <a:t>con’t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1" cy="4114800"/>
          </a:xfrm>
        </p:spPr>
        <p:txBody>
          <a:bodyPr>
            <a:normAutofit lnSpcReduction="10000"/>
          </a:bodyPr>
          <a:lstStyle/>
          <a:p>
            <a:pPr marL="347466" indent="-457191">
              <a:spcAft>
                <a:spcPts val="1200"/>
              </a:spcAft>
              <a:buNone/>
            </a:pPr>
            <a:r>
              <a:rPr lang="en-US" sz="2000" dirty="0" smtClean="0"/>
              <a:t>Model Notification of Rights under FERPS for Elementary and Secondary Schools, </a:t>
            </a:r>
            <a:r>
              <a:rPr lang="en-US" sz="2000" dirty="0" smtClean="0">
                <a:hlinkClick r:id="rId2"/>
              </a:rPr>
              <a:t>http://www2.ed.gov/policy/gen/guid/fpco/ferpa/lea-officials.html</a:t>
            </a:r>
            <a:r>
              <a:rPr lang="en-US" sz="2000" dirty="0" smtClean="0"/>
              <a:t> </a:t>
            </a:r>
          </a:p>
          <a:p>
            <a:pPr marL="342893" indent="-342893" defTabSz="914382" fontAlgn="base">
              <a:spcAft>
                <a:spcPts val="1200"/>
              </a:spcAft>
              <a:buNone/>
              <a:defRPr/>
            </a:pPr>
            <a:r>
              <a:rPr lang="en-US" sz="2000" dirty="0" smtClean="0"/>
              <a:t>National Forum on Education Statistics, </a:t>
            </a:r>
            <a:r>
              <a:rPr lang="en-US" sz="2000" dirty="0" smtClean="0">
                <a:hlinkClick r:id="rId3"/>
              </a:rPr>
              <a:t>http://nces.ed.gov/forum/ferpa_links.asp</a:t>
            </a:r>
            <a:r>
              <a:rPr lang="en-US" sz="2000" dirty="0" smtClean="0"/>
              <a:t> </a:t>
            </a:r>
          </a:p>
          <a:p>
            <a:pPr marL="342893" indent="-342893" defTabSz="914382" fontAlgn="base">
              <a:spcAft>
                <a:spcPts val="1200"/>
              </a:spcAft>
              <a:buNone/>
              <a:defRPr/>
            </a:pPr>
            <a:r>
              <a:rPr lang="en-US" sz="2000" dirty="0" smtClean="0"/>
              <a:t>The Appropriate and Effective Use of Security Technologies in U.S. Schools-A Guide for Schools and Law Enforcement Agencies, </a:t>
            </a:r>
            <a:r>
              <a:rPr lang="en-US" sz="2000" dirty="0" smtClean="0">
                <a:hlinkClick r:id="rId4"/>
              </a:rPr>
              <a:t>http://www.ncjrs.gov/school/home.html</a:t>
            </a:r>
            <a:r>
              <a:rPr lang="en-US" sz="2000" dirty="0" smtClean="0"/>
              <a:t> 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 smtClean="0"/>
              <a:t>USDOE/ FPCO - Brochure:  Balancing Student Privacy and School Safety:  A Guide to FERPA for Elementary and Secondary Schools:, </a:t>
            </a:r>
            <a:r>
              <a:rPr lang="en-US" sz="2000" dirty="0" smtClean="0">
                <a:hlinkClick r:id="rId5"/>
              </a:rPr>
              <a:t>http://www2.ed.gov/policy/gen/guid/fpco/brochures/elsec.pdf</a:t>
            </a:r>
            <a:r>
              <a:rPr lang="en-US" sz="2000" dirty="0" smtClean="0"/>
              <a:t> </a:t>
            </a:r>
          </a:p>
          <a:p>
            <a:pPr rtl="0">
              <a:buNone/>
            </a:pPr>
            <a:endParaRPr lang="en-US" sz="2000" dirty="0" smtClean="0"/>
          </a:p>
          <a:p>
            <a:pPr marL="347466" indent="-457191">
              <a:spcAft>
                <a:spcPts val="1200"/>
              </a:spcAft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2512D-4882-4017-AC69-4A7769FA7E3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1" cy="1143000"/>
          </a:xfrm>
          <a:noFill/>
        </p:spPr>
        <p:txBody>
          <a:bodyPr/>
          <a:lstStyle/>
          <a:p>
            <a:pPr eaLnBrk="1" hangingPunct="1"/>
            <a:r>
              <a:rPr lang="en-US" sz="4800" dirty="0" smtClean="0"/>
              <a:t>True or False 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133602"/>
            <a:ext cx="8229601" cy="2666999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Schools and districts are in jeopardy of court action and monetary damages if they make an unauthorized disclosure under FERPA.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FERPA Myth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1" cy="35814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sz="4000" b="1" u="sng" dirty="0" smtClean="0"/>
              <a:t>False</a:t>
            </a:r>
            <a:r>
              <a:rPr lang="en-US" sz="4000" u="sng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There is no right to sue for a FERPA violation.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2002 U.S. Supreme</a:t>
            </a:r>
            <a:r>
              <a:rPr lang="en-US" baseline="0" dirty="0" smtClean="0"/>
              <a:t> Court case </a:t>
            </a:r>
            <a:r>
              <a:rPr lang="en-US" u="sng" dirty="0" smtClean="0"/>
              <a:t>G</a:t>
            </a:r>
            <a:r>
              <a:rPr lang="en-US" u="sng" baseline="0" dirty="0" smtClean="0"/>
              <a:t>onzaga v. DOE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aseline="0" dirty="0" smtClean="0"/>
              <a:t>Parents and others may not sue a school or district for alleged violations of FERPA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FERPA Remedy	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1" cy="3611564"/>
          </a:xfrm>
        </p:spPr>
        <p:txBody>
          <a:bodyPr/>
          <a:lstStyle/>
          <a:p>
            <a:r>
              <a:rPr lang="en-US" dirty="0" smtClean="0"/>
              <a:t>Loss of federal funds is the sole remedy.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34 years, no federal funds have been withheld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Allows voluntary</a:t>
            </a:r>
            <a:r>
              <a:rPr lang="en-US" baseline="0" dirty="0" smtClean="0"/>
              <a:t> compliance if violation occurs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protected by FERPA?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1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u="sng" dirty="0" smtClean="0"/>
              <a:t>Parents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Right to access and amend their children’s education records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control over the disclosure of information in their children’s educational records.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</a:t>
            </a:r>
            <a:r>
              <a:rPr lang="en-US" baseline="0" dirty="0" smtClean="0"/>
              <a:t> is Protected by FERPA?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u="sng" dirty="0" smtClean="0"/>
              <a:t>Students</a:t>
            </a:r>
          </a:p>
          <a:p>
            <a:pPr marL="0" indent="0">
              <a:buNone/>
            </a:pPr>
            <a:r>
              <a:rPr lang="en-US" dirty="0" smtClean="0"/>
              <a:t>When a student reaches the age of 18 or attends a post secondary institution at any age</a:t>
            </a:r>
          </a:p>
          <a:p>
            <a:pPr algn="ctr" eaLnBrk="1" hangingPunct="1">
              <a:buFontTx/>
              <a:buNone/>
            </a:pPr>
            <a:r>
              <a:rPr lang="en-US" i="1" dirty="0" smtClean="0"/>
              <a:t>-then-</a:t>
            </a:r>
          </a:p>
          <a:p>
            <a:pPr marL="0" indent="0">
              <a:buNone/>
            </a:pPr>
            <a:r>
              <a:rPr lang="en-US" dirty="0" smtClean="0"/>
              <a:t>Considered an “eligible student” all rights held by parent transfer to student.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GaDOE</Template>
  <TotalTime>284</TotalTime>
  <Words>1529</Words>
  <Application>Microsoft Office PowerPoint</Application>
  <PresentationFormat>On-screen Show (4:3)</PresentationFormat>
  <Paragraphs>231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GaDOE</vt:lpstr>
      <vt:lpstr>FERPA is . . </vt:lpstr>
      <vt:lpstr>To whom does FERPA apply?</vt:lpstr>
      <vt:lpstr>Why is FERPA important?</vt:lpstr>
      <vt:lpstr> </vt:lpstr>
      <vt:lpstr>True or False ?</vt:lpstr>
      <vt:lpstr>FERPA Myth</vt:lpstr>
      <vt:lpstr>FERPA Remedy </vt:lpstr>
      <vt:lpstr>Who is protected by FERPA?</vt:lpstr>
      <vt:lpstr>Who is Protected by FERPA?</vt:lpstr>
      <vt:lpstr>Who is a “Parent?”</vt:lpstr>
      <vt:lpstr>FERPA Basic Propositions</vt:lpstr>
      <vt:lpstr>What is personally identifiable information?</vt:lpstr>
      <vt:lpstr>Authorized Disclosures</vt:lpstr>
      <vt:lpstr>What is a “record”?</vt:lpstr>
      <vt:lpstr>What is an “education record”?</vt:lpstr>
      <vt:lpstr>Are personal notes “education records?” </vt:lpstr>
      <vt:lpstr>Slide 17</vt:lpstr>
      <vt:lpstr>What is Directory Information?</vt:lpstr>
      <vt:lpstr>Why is Directory Information Important?</vt:lpstr>
      <vt:lpstr>Good News</vt:lpstr>
      <vt:lpstr>Samples of Directory Information</vt:lpstr>
      <vt:lpstr>More Samples</vt:lpstr>
      <vt:lpstr>Photographs</vt:lpstr>
      <vt:lpstr>Surveillance Cameras</vt:lpstr>
      <vt:lpstr>Surveillance Cameras. . .con’t.</vt:lpstr>
      <vt:lpstr>Surveillance Cameras. . .con’t</vt:lpstr>
      <vt:lpstr>Data Requests</vt:lpstr>
      <vt:lpstr>De-identified Information</vt:lpstr>
      <vt:lpstr>De-identified Information</vt:lpstr>
      <vt:lpstr>Public Notice</vt:lpstr>
      <vt:lpstr>Annual Notice of FERPA Rights</vt:lpstr>
      <vt:lpstr>Annual Notice</vt:lpstr>
      <vt:lpstr>Authorized Disclosures</vt:lpstr>
      <vt:lpstr>Authorized Disclosure</vt:lpstr>
      <vt:lpstr>Authorized Disclosures</vt:lpstr>
      <vt:lpstr>Authorized Disclosures</vt:lpstr>
      <vt:lpstr>Authorized Disclosures</vt:lpstr>
      <vt:lpstr>Authorized Disclosures</vt:lpstr>
      <vt:lpstr>Authorized Disclosures</vt:lpstr>
      <vt:lpstr>Authorized Disclosures</vt:lpstr>
      <vt:lpstr>Health and Safety Emergency</vt:lpstr>
      <vt:lpstr>Health and Safety Emergency</vt:lpstr>
      <vt:lpstr>Re-Disclosure</vt:lpstr>
      <vt:lpstr>FERPA Enforcement</vt:lpstr>
      <vt:lpstr>Slide 45</vt:lpstr>
      <vt:lpstr>Resources &amp;  Acknowledgment of Credit</vt:lpstr>
      <vt:lpstr>Resources &amp; Acknowledgments. . .con’t.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Carol Cannon</cp:lastModifiedBy>
  <cp:revision>32</cp:revision>
  <dcterms:created xsi:type="dcterms:W3CDTF">2010-07-23T19:52:35Z</dcterms:created>
  <dcterms:modified xsi:type="dcterms:W3CDTF">2011-08-09T15:08:42Z</dcterms:modified>
</cp:coreProperties>
</file>